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4" r:id="rId4"/>
    <p:sldId id="263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2" r:id="rId20"/>
    <p:sldId id="283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FF6600"/>
    <a:srgbClr val="FFCC00"/>
    <a:srgbClr val="FF99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62" b="0" i="0" u="none" strike="noStrike" cap="all" baseline="0" dirty="0">
                <a:effectLst/>
              </a:rPr>
              <a:t>技术示例场景平均渲染时间</a:t>
            </a:r>
            <a:r>
              <a:rPr lang="zh-CN" altLang="zh-CN" sz="1800" dirty="0">
                <a:effectLst/>
              </a:rPr>
              <a:t>（单位：微秒）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骨骼动画模型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7-45BD-A354-8852ADFF23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地形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77-45BD-A354-8852ADFF23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LOD地形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77-45BD-A354-8852ADFF23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阴影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77-45BD-A354-8852ADFF23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水面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77-45BD-A354-8852ADFF239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其他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77-45BD-A354-8852ADFF2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8819464"/>
        <c:axId val="508819792"/>
      </c:barChart>
      <c:catAx>
        <c:axId val="508819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819792"/>
        <c:crosses val="autoZero"/>
        <c:auto val="1"/>
        <c:lblAlgn val="ctr"/>
        <c:lblOffset val="100"/>
        <c:noMultiLvlLbl val="0"/>
      </c:catAx>
      <c:valAx>
        <c:axId val="50881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819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cap="all" baseline="0" dirty="0">
                <a:effectLst/>
              </a:rPr>
              <a:t>游戏原型</a:t>
            </a:r>
            <a:r>
              <a:rPr lang="zh-CN" altLang="zh-CN" sz="1862" b="0" i="0" u="none" strike="noStrike" cap="all" baseline="0" dirty="0">
                <a:effectLst/>
              </a:rPr>
              <a:t>场景平均渲染时间</a:t>
            </a:r>
            <a:r>
              <a:rPr lang="zh-CN" altLang="zh-CN" sz="1800" dirty="0">
                <a:effectLst/>
              </a:rPr>
              <a:t>（单位：微秒）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玩家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7-45BD-A354-8852ADFF23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敌人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77-45BD-A354-8852ADFF23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其他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77-45BD-A354-8852ADFF2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8819464"/>
        <c:axId val="508819792"/>
      </c:barChart>
      <c:catAx>
        <c:axId val="508819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819792"/>
        <c:crosses val="autoZero"/>
        <c:auto val="1"/>
        <c:lblAlgn val="ctr"/>
        <c:lblOffset val="100"/>
        <c:noMultiLvlLbl val="0"/>
      </c:catAx>
      <c:valAx>
        <c:axId val="50881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8819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CBCE7-3DE2-47C6-B59F-46E09D0F6DAC}" type="datetimeFigureOut">
              <a:rPr lang="zh-CN" altLang="en-US" smtClean="0"/>
              <a:t>2016/4/23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4017-F21E-4E83-84D3-7A868847F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23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根据渲染数量分为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E4017-F21E-4E83-84D3-7A868847FA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1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繁琐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E4017-F21E-4E83-84D3-7A868847FA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477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E4017-F21E-4E83-84D3-7A868847FA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0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E4017-F21E-4E83-84D3-7A868847FA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235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E4017-F21E-4E83-84D3-7A868847FA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2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19605" y="1964267"/>
            <a:ext cx="7740520" cy="2421464"/>
          </a:xfrm>
        </p:spPr>
        <p:txBody>
          <a:bodyPr/>
          <a:lstStyle/>
          <a:p>
            <a:r>
              <a:rPr lang="zh-CN" altLang="en-US" dirty="0"/>
              <a:t>三维游戏引擎的技术与实现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2253063"/>
          </a:xfrm>
        </p:spPr>
        <p:txBody>
          <a:bodyPr>
            <a:normAutofit/>
          </a:bodyPr>
          <a:lstStyle/>
          <a:p>
            <a:r>
              <a:rPr lang="en-US" altLang="zh-CN" dirty="0"/>
              <a:t>2012</a:t>
            </a:r>
            <a:r>
              <a:rPr lang="zh-CN" altLang="en-US" dirty="0"/>
              <a:t>级数字媒体技术</a:t>
            </a:r>
            <a:r>
              <a:rPr lang="en-US" altLang="zh-CN" dirty="0"/>
              <a:t>2</a:t>
            </a:r>
            <a:r>
              <a:rPr lang="zh-CN" altLang="en-US" dirty="0"/>
              <a:t>班</a:t>
            </a:r>
          </a:p>
          <a:p>
            <a:r>
              <a:rPr lang="en-US" altLang="zh-CN" dirty="0"/>
              <a:t>201218242435</a:t>
            </a:r>
          </a:p>
          <a:p>
            <a:r>
              <a:rPr lang="zh-CN" altLang="en-US" dirty="0"/>
              <a:t>武云潇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指导老师：何军</a:t>
            </a:r>
          </a:p>
        </p:txBody>
      </p:sp>
    </p:spTree>
    <p:extLst>
      <p:ext uri="{BB962C8B-B14F-4D97-AF65-F5344CB8AC3E}">
        <p14:creationId xmlns:p14="http://schemas.microsoft.com/office/powerpoint/2010/main" val="23058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软自阴影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27949" y="609600"/>
            <a:ext cx="8426115" cy="5909310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Soft Self-Shadowing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fShadowFactor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g_bShadows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fTemp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iTotal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lerp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tex2Dlod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spNH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float4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)).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fStep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iTotal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vStep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fStep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xy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g_fDepth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vCur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iTotal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vCur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vStep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Lt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延长线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tex2Dlod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spNH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float4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vCur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)).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fStep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fTemp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iTotal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fTemp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++;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}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fShadowFactor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fTemp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ComputeIllumination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Lt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fShadowFactor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o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3" name="Picture 1" descr="parallax_self_shado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19" y="1808248"/>
            <a:ext cx="8682788" cy="471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5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光照模型与法线贴图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801" y="1767928"/>
            <a:ext cx="10720136" cy="4801314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float4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ComputeIllumination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Lt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fShadowFactor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normalize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tex2D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spNH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rgb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float4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color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tex2D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fr-F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float4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cDiffuse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saturate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dot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Nt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g_cDiffuse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fr-FR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Phong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Reflection Model *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float3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Rt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= normalize(2 * dot(Lt,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Nt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Nt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- Lt);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fRdotV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= saturate(dot(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Rt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Vt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float4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cSpecular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= saturate(pow(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fRdotV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g_fSpecularExponent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 *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g_cSpecular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fr-FR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Blinn-Phong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Reflection Model */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Ht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normalize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Lt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fNdotH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saturate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dot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Ht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float4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cSpecular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saturate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fNdotH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g_fSpecularExponent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g_cSpecular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/**/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g_cAmbient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cDiffuse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color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cSpecular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fShadowFactor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zh-CN" altLang="en-US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5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蒙皮骨骼动画系统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91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2333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/>
          <a:lstStyle/>
          <a:p>
            <a:r>
              <a:rPr lang="zh-CN" altLang="en-US" dirty="0"/>
              <a:t>复杂文件解析</a:t>
            </a:r>
            <a:endParaRPr lang="en-US" altLang="zh-CN" dirty="0"/>
          </a:p>
          <a:p>
            <a:r>
              <a:rPr lang="zh-CN" altLang="en-US" dirty="0"/>
              <a:t>复杂矩阵变换</a:t>
            </a:r>
            <a:endParaRPr lang="en-US" altLang="zh-CN" dirty="0"/>
          </a:p>
          <a:p>
            <a:r>
              <a:rPr lang="zh-CN" altLang="en-US" dirty="0"/>
              <a:t>复杂树形结构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194" name="Picture 2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339" y="3894167"/>
            <a:ext cx="9198661" cy="297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685801" y="1767928"/>
            <a:ext cx="10131425" cy="4524315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骨骼</a:t>
            </a:r>
            <a:endParaRPr lang="en-US" altLang="zh-CN" dirty="0">
              <a:solidFill>
                <a:srgbClr val="569C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SkinMeshFrame</a:t>
            </a:r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strFrameName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MAX_CHAR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D3DXMATRIX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matLocalMatrix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本地骨骼变换矩阵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D3DXMATRIX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matFinalMatrix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继承父矩阵骨骼变换矩阵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i="1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SkinMeshFrame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vecChildFrame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子骨骼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蒙皮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SkinMeshContainer</a:t>
            </a:r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strSkinMeshName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MAX_CHAR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ID3DXSkinInfo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pSkinInfo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蒙皮信息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ID3DXMesh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pOriginalMesh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初始蒙皮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ID3DXMesh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pRenderMesh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当前渲染蒙皮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i="1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D3DXMATRIX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vecMatFrames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指向骨骼矩阵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D3DXMATRIX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pBoneMatrices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当前帧渲染骨骼矩阵</a:t>
            </a:r>
            <a:endParaRPr lang="en-US" altLang="zh-CN" dirty="0">
              <a:solidFill>
                <a:srgbClr val="57A6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5801" y="1629276"/>
            <a:ext cx="10131425" cy="5078313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AnimationVectorKey</a:t>
            </a:r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fTime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vecKey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 };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AnimationQuaternionKey</a:t>
            </a:r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fTime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D3DXQUATERNION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quatKey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 };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AnimationMatrixKey</a:t>
            </a:r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fTime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D3DXMATRIX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matKey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 };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</a:rPr>
              <a:t>动画</a:t>
            </a:r>
            <a:endParaRPr lang="en-US" altLang="zh-CN" dirty="0">
              <a:solidFill>
                <a:srgbClr val="569C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FrameName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MAX_CHAR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SkinMeshFrame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pFrame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i="1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AnimationVectorKey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vecScaleKeys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i="1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AnimationQuaternionKey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vecQuatKeys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i="1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AnimationVectorKey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vecTranslationKeys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i="1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AnimationMatrixKey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vecMatKeys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};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</a:rPr>
              <a:t>动画集</a:t>
            </a:r>
            <a:endParaRPr lang="en-US" altLang="zh-CN" dirty="0">
              <a:solidFill>
                <a:srgbClr val="569C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AnimationSet</a:t>
            </a:r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AnimSetName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MAX_CHAR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动画名称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fAnimationLength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动画长度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i="1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Animation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vecAnimations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};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0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uiExpand="1" build="p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阴影锥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91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2333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/>
          <a:lstStyle/>
          <a:p>
            <a:r>
              <a:rPr lang="zh-CN" altLang="en-US" dirty="0"/>
              <a:t>模板缓冲</a:t>
            </a:r>
            <a:endParaRPr lang="en-US" altLang="zh-CN" dirty="0"/>
          </a:p>
          <a:p>
            <a:r>
              <a:rPr lang="zh-CN" altLang="en-US" dirty="0"/>
              <a:t>轮廓搜寻</a:t>
            </a:r>
            <a:endParaRPr lang="en-US" altLang="zh-CN" dirty="0"/>
          </a:p>
        </p:txBody>
      </p:sp>
      <p:pic>
        <p:nvPicPr>
          <p:cNvPr id="9218" name="Picture 2" descr="QQ截图201604031158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56" y="2875428"/>
            <a:ext cx="6630068" cy="39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1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2861256"/>
            <a:ext cx="2133600" cy="39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0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地形</a:t>
            </a:r>
            <a:r>
              <a:rPr lang="en-US" altLang="zh-CN" dirty="0"/>
              <a:t>LOD</a:t>
            </a:r>
            <a:endParaRPr lang="zh-CN" altLang="en-US" dirty="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2333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/>
          <a:lstStyle/>
          <a:p>
            <a:r>
              <a:rPr lang="zh-CN" altLang="en-US" dirty="0"/>
              <a:t>四叉树</a:t>
            </a:r>
            <a:endParaRPr lang="en-US" altLang="zh-CN" dirty="0"/>
          </a:p>
          <a:p>
            <a:r>
              <a:rPr lang="zh-CN" altLang="en-US" dirty="0"/>
              <a:t>节点编码索引</a:t>
            </a:r>
            <a:endParaRPr lang="en-US" altLang="zh-CN" dirty="0"/>
          </a:p>
          <a:p>
            <a:r>
              <a:rPr lang="zh-CN" altLang="en-US" dirty="0"/>
              <a:t>分割条件阈值</a:t>
            </a:r>
            <a:endParaRPr lang="en-US" altLang="zh-CN" dirty="0"/>
          </a:p>
          <a:p>
            <a:r>
              <a:rPr lang="zh-CN" altLang="en-US" dirty="0"/>
              <a:t>裂缝修补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20471" y="2534169"/>
            <a:ext cx="7679511" cy="433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 descr="he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54563"/>
            <a:ext cx="210343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 descr="无标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70" y="1433985"/>
            <a:ext cx="4821207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 descr="QQ截图201604041533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7" y="1433985"/>
            <a:ext cx="5025813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2553280" y="609600"/>
            <a:ext cx="9638720" cy="5632311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CTerrain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PruneQuadTree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SNode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vCenter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fRadiusSq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m_fSegZ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m_fSegX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fRadiusSq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fRadiusSq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DistanceToFrustumSq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fRadiusSq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DistanceToFrustumSq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fRadiusSq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fr-FR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DistanceToFrustumSq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fr-FR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fRadiusSq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endParaRPr lang="fr-FR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fr-FR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DistanceToFrustumSq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fr-FR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fRadiusSq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endParaRPr lang="fr-FR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Cull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D3DXVec3LengthSq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vCenter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&gt;=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diff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diff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1e5f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Draw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status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ERS_VISIBLE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}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Recurse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status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ERS_RECURSED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PruneQuadTree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fr-F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PruneQuadTree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ne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fr-FR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PruneQuadTree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pt-B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se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PruneQuadTree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se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pt-BR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}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295" name="Picture 7" descr="无标题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67" y="1427748"/>
            <a:ext cx="9642333" cy="543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7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uiExpand="1" build="p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射线碰撞检测系统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91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2333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/>
          <a:lstStyle/>
          <a:p>
            <a:r>
              <a:rPr lang="en-US" altLang="zh-CN" dirty="0"/>
              <a:t>Raymarching</a:t>
            </a:r>
          </a:p>
          <a:p>
            <a:r>
              <a:rPr lang="en-US" altLang="zh-CN" dirty="0"/>
              <a:t>Point in triangle</a:t>
            </a:r>
          </a:p>
          <a:p>
            <a:endParaRPr lang="en-US" altLang="zh-CN" dirty="0"/>
          </a:p>
          <a:p>
            <a:r>
              <a:rPr lang="en-US" altLang="zh-CN" dirty="0"/>
              <a:t>Ray-AABB intersection</a:t>
            </a:r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52" y="2065866"/>
            <a:ext cx="8519348" cy="47921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50" y="2065866"/>
            <a:ext cx="8519349" cy="4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331" y="-3"/>
            <a:ext cx="11545669" cy="6858003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CTerrain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Intersect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m_fRZ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m_fSegZ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m_fRX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m_fSegX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vCheck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m_iZ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m_iX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m_iX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TriangleIntersection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m_pNormals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TriangleIntersection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m_pNormals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// Optimization inspired by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Bresenham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bool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fRowMargin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fColMargin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m_pVertices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fEz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fColMargin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fabsf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fEz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fabsf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fRowMargin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iRow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--;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else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iCol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--;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}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2541"/>
            <a:ext cx="646331" cy="4853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000" dirty="0"/>
              <a:t>Raymarching</a:t>
            </a:r>
            <a:endParaRPr lang="zh-CN" altLang="en-US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122" y="4754880"/>
            <a:ext cx="3738878" cy="21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5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331" y="-3"/>
            <a:ext cx="11545669" cy="7017306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r>
              <a:rPr lang="fr-F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CTerrain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fr-FR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TriangleIntersection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pt-B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          const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          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static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.5f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D3DXVec3Dot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fDist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D3DXVec3Dot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fDist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fDist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D3DXVec3Dot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&amp;(-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fDist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1413" y="2496501"/>
            <a:ext cx="11292450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/* side-checking */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D3DXVec3Cross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D3DXVec3Cross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D3DXVec3Cross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fr-F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D3DXVec3Dot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D3DXVec3Dot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fr-F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矩形 8"/>
          <p:cNvSpPr/>
          <p:nvPr/>
        </p:nvSpPr>
        <p:spPr>
          <a:xfrm>
            <a:off x="646331" y="4756897"/>
            <a:ext cx="11348726" cy="1200329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Determinant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2541"/>
            <a:ext cx="646331" cy="2715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000" dirty="0"/>
              <a:t>Point in triangle</a:t>
            </a:r>
            <a:endParaRPr lang="zh-CN" altLang="en-US" sz="3000" dirty="0"/>
          </a:p>
        </p:txBody>
      </p:sp>
      <p:sp>
        <p:nvSpPr>
          <p:cNvPr id="7" name="矩形 6"/>
          <p:cNvSpPr/>
          <p:nvPr/>
        </p:nvSpPr>
        <p:spPr>
          <a:xfrm>
            <a:off x="871413" y="2496503"/>
            <a:ext cx="11320587" cy="2031325"/>
          </a:xfrm>
          <a:prstGeom prst="rect">
            <a:avLst/>
          </a:prstGeom>
          <a:solidFill>
            <a:srgbClr val="1E1E1E"/>
          </a:solidFill>
        </p:spPr>
        <p:txBody>
          <a:bodyPr wrap="square" numCol="2">
            <a:spAutoFit/>
          </a:bodyPr>
          <a:lstStyle/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/* brute-force */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D3DXVec3Normalize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D3DXVec3Normalize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D3DXVec3Normalize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pt-B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a0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acosf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D3DXVec3Dot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pt-BR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pt-B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a1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acosf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D3DXVec3Dot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pt-BR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pt-BR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a2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acosf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D3DXVec3Dot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pt-BR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pt-BR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pt-BR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pt-BR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abs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D3DX_PI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2.f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1e-6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1413" y="2496502"/>
            <a:ext cx="11292450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barycentric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coordinates */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Determinant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Determinant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Determinant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Determinant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413" y="2496500"/>
            <a:ext cx="11184598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/* side-checking optimal */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fSign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Sign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abs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fSign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1e-6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fSign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Sign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abs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fSign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1e-6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fSign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Sign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Sign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fSign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Sign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fSign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vIntersection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8" name="矩形 7"/>
          <p:cNvSpPr/>
          <p:nvPr/>
        </p:nvSpPr>
        <p:spPr>
          <a:xfrm>
            <a:off x="646331" y="4756900"/>
            <a:ext cx="8764955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Sign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switch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case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s-E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s-E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s-E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s-E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s-E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s-E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case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pl-PL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pl-PL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pl-PL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pl-PL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pl-PL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l-PL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pl-PL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pl-PL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l-PL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pl-PL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pl-PL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pl-PL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pl-PL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case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s-E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return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s-E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s-E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s-E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s-E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s-E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s-E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s-E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6331" y="43431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dirty="0">
              <a:latin typeface="Fantasque Sans Mono" panose="020B06090202040302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143499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  <p:bldP spid="9" grpId="0" animBg="1"/>
      <p:bldP spid="9" grpId="1" animBg="1"/>
      <p:bldP spid="4" grpId="0"/>
      <p:bldP spid="7" grpId="0" animBg="1"/>
      <p:bldP spid="7" grpId="1" animBg="1"/>
      <p:bldP spid="6" grpId="0" animBg="1"/>
      <p:bldP spid="6" grpId="1" animBg="1"/>
      <p:bldP spid="2" grpId="0" animBg="1"/>
      <p:bldP spid="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331" y="0"/>
            <a:ext cx="11545669" cy="5909310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endParaRPr lang="en-US" altLang="zh-CN" dirty="0">
              <a:solidFill>
                <a:srgbClr val="569C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solidFill>
                <a:srgbClr val="569C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CSkeletonMesh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Intersect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vInv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1.f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1.f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1.f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vDir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D3DXVec3TransformCoord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m_vMin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D3DXVec3TransformCoord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vMin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vInv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vMax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vInv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vMin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vInv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t4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vMax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vInv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t5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vMin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vInv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t6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vMax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vInv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tmin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t4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t5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t6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tmax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t3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t4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t5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t6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tmax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tmin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tmax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zh-CN" dirty="0">
              <a:solidFill>
                <a:srgbClr val="B4B4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2541"/>
            <a:ext cx="646331" cy="4853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000" dirty="0"/>
              <a:t>Ray-AABB Intersection</a:t>
            </a:r>
            <a:endParaRPr lang="zh-CN" altLang="en-US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903" y="4430758"/>
            <a:ext cx="4315096" cy="24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77789"/>
              </p:ext>
            </p:extLst>
          </p:nvPr>
        </p:nvGraphicFramePr>
        <p:xfrm>
          <a:off x="4648200" y="609600"/>
          <a:ext cx="6169025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9977"/>
            <a:ext cx="4387596" cy="246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9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 </a:t>
            </a:r>
            <a:r>
              <a:rPr lang="en-US" altLang="zh-CN" dirty="0"/>
              <a:t>= </a:t>
            </a:r>
            <a:r>
              <a:rPr lang="zh-CN" altLang="en-US" dirty="0"/>
              <a:t>引擎 </a:t>
            </a:r>
            <a:r>
              <a:rPr lang="en-US" altLang="zh-CN" dirty="0"/>
              <a:t>+ </a:t>
            </a:r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基于</a:t>
            </a:r>
            <a:r>
              <a:rPr lang="en-US" altLang="zh-CN" dirty="0">
                <a:solidFill>
                  <a:srgbClr val="FFFF00"/>
                </a:solidFill>
              </a:rPr>
              <a:t>Direct3D 9</a:t>
            </a:r>
            <a:r>
              <a:rPr lang="zh-CN" altLang="en-US" dirty="0">
                <a:solidFill>
                  <a:srgbClr val="FFFF00"/>
                </a:solidFill>
              </a:rPr>
              <a:t>，在</a:t>
            </a:r>
            <a:r>
              <a:rPr lang="en-US" altLang="zh-CN" dirty="0">
                <a:solidFill>
                  <a:srgbClr val="FFFF00"/>
                </a:solidFill>
              </a:rPr>
              <a:t>win32</a:t>
            </a:r>
            <a:r>
              <a:rPr lang="zh-CN" altLang="en-US" dirty="0">
                <a:solidFill>
                  <a:srgbClr val="FFFF00"/>
                </a:solidFill>
              </a:rPr>
              <a:t>平台下开发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</a:t>
            </a:r>
            <a:r>
              <a:rPr lang="zh-CN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中低层渲染</a:t>
            </a:r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系统</a:t>
            </a:r>
            <a:endParaRPr lang="en-US" altLang="zh-CN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主要涉及</a:t>
            </a:r>
            <a:r>
              <a:rPr lang="en-US" altLang="zh-CN" dirty="0"/>
              <a:t>	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动画系统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/>
              <a:t>			</a:t>
            </a:r>
            <a:r>
              <a: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碰撞检测系统</a:t>
            </a:r>
            <a:endParaRPr lang="en-US" altLang="zh-C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学术研究 </a:t>
            </a:r>
            <a:r>
              <a:rPr lang="en-US" altLang="zh-CN" dirty="0"/>
              <a:t>&amp; </a:t>
            </a:r>
            <a:r>
              <a:rPr lang="zh-CN" altLang="en-US" dirty="0"/>
              <a:t>实用价值</a:t>
            </a:r>
          </a:p>
        </p:txBody>
      </p:sp>
      <p:pic>
        <p:nvPicPr>
          <p:cNvPr id="1026" name="Picture 2" descr="RuntimeGameEngine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899" y="0"/>
            <a:ext cx="5503101" cy="685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85801" y="5498068"/>
            <a:ext cx="369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技术演示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&amp;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游戏原型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969477" y="3573194"/>
            <a:ext cx="126609" cy="829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35170" y="1276065"/>
            <a:ext cx="1692323" cy="648269"/>
          </a:xfrm>
          <a:prstGeom prst="rect">
            <a:avLst/>
          </a:prstGeom>
          <a:solidFill>
            <a:schemeClr val="accent2">
              <a:alpha val="50000"/>
            </a:schemeClr>
          </a:solidFill>
          <a:ln w="571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28346" y="1973238"/>
            <a:ext cx="1692323" cy="648269"/>
          </a:xfrm>
          <a:prstGeom prst="rect">
            <a:avLst/>
          </a:prstGeom>
          <a:solidFill>
            <a:schemeClr val="accent2">
              <a:alpha val="5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28346" y="2684059"/>
            <a:ext cx="1692323" cy="4208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28345" y="3174242"/>
            <a:ext cx="2470246" cy="769961"/>
          </a:xfrm>
          <a:prstGeom prst="rect">
            <a:avLst/>
          </a:prstGeom>
          <a:solidFill>
            <a:schemeClr val="accent2">
              <a:alpha val="5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190329" y="3174242"/>
            <a:ext cx="1226024" cy="769961"/>
          </a:xfrm>
          <a:prstGeom prst="rect">
            <a:avLst/>
          </a:prstGeom>
          <a:solidFill>
            <a:schemeClr val="accent5">
              <a:alpha val="5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473641" y="2334905"/>
            <a:ext cx="2185259" cy="788542"/>
          </a:xfrm>
          <a:prstGeom prst="rect">
            <a:avLst/>
          </a:prstGeom>
          <a:solidFill>
            <a:schemeClr val="accent6">
              <a:alpha val="5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735170" y="68799"/>
            <a:ext cx="5404693" cy="1146389"/>
          </a:xfrm>
          <a:prstGeom prst="rect">
            <a:avLst/>
          </a:prstGeom>
          <a:solidFill>
            <a:schemeClr val="accent1">
              <a:alpha val="5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473641" y="1278705"/>
            <a:ext cx="3666222" cy="1005405"/>
          </a:xfrm>
          <a:prstGeom prst="rect">
            <a:avLst/>
          </a:prstGeom>
          <a:solidFill>
            <a:schemeClr val="accent1">
              <a:alpha val="5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737443" y="5682734"/>
            <a:ext cx="5402419" cy="453371"/>
          </a:xfrm>
          <a:prstGeom prst="rect">
            <a:avLst/>
          </a:prstGeom>
          <a:solidFill>
            <a:srgbClr val="FFCC00">
              <a:alpha val="49804"/>
            </a:srgbClr>
          </a:solidFill>
          <a:ln w="57150"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23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103959"/>
              </p:ext>
            </p:extLst>
          </p:nvPr>
        </p:nvGraphicFramePr>
        <p:xfrm>
          <a:off x="4648200" y="609600"/>
          <a:ext cx="6169025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2597"/>
            <a:ext cx="4365161" cy="24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2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19605" y="1964267"/>
            <a:ext cx="7740520" cy="2421464"/>
          </a:xfrm>
        </p:spPr>
        <p:txBody>
          <a:bodyPr/>
          <a:lstStyle/>
          <a:p>
            <a:r>
              <a:rPr lang="zh-CN" altLang="en-US" dirty="0"/>
              <a:t>三维游戏引擎的技术与实现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2253063"/>
          </a:xfrm>
        </p:spPr>
        <p:txBody>
          <a:bodyPr>
            <a:normAutofit/>
          </a:bodyPr>
          <a:lstStyle/>
          <a:p>
            <a:r>
              <a:rPr lang="en-US" altLang="zh-CN" dirty="0"/>
              <a:t>2012</a:t>
            </a:r>
            <a:r>
              <a:rPr lang="zh-CN" altLang="en-US" dirty="0"/>
              <a:t>级数字媒体技术</a:t>
            </a:r>
            <a:r>
              <a:rPr lang="en-US" altLang="zh-CN" dirty="0"/>
              <a:t>2</a:t>
            </a:r>
            <a:r>
              <a:rPr lang="zh-CN" altLang="en-US" dirty="0"/>
              <a:t>班</a:t>
            </a:r>
            <a:endParaRPr lang="en-US" altLang="zh-CN" dirty="0"/>
          </a:p>
          <a:p>
            <a:r>
              <a:rPr lang="en-US" altLang="zh-CN" dirty="0"/>
              <a:t>201218242435</a:t>
            </a:r>
          </a:p>
          <a:p>
            <a:r>
              <a:rPr lang="zh-CN" altLang="en-US" dirty="0"/>
              <a:t>武云潇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指导老师：何军</a:t>
            </a:r>
          </a:p>
        </p:txBody>
      </p:sp>
    </p:spTree>
    <p:extLst>
      <p:ext uri="{BB962C8B-B14F-4D97-AF65-F5344CB8AC3E}">
        <p14:creationId xmlns:p14="http://schemas.microsoft.com/office/powerpoint/2010/main" val="178988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0"/>
            <a:ext cx="12190476" cy="68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" y="-1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引擎核心技术点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公告板技术</a:t>
            </a:r>
            <a:endParaRPr lang="en-US" altLang="zh-CN" dirty="0"/>
          </a:p>
          <a:p>
            <a:r>
              <a:rPr lang="zh-CN" altLang="en-US" dirty="0"/>
              <a:t>视差贴图模型与自阴影</a:t>
            </a:r>
            <a:endParaRPr lang="en-US" altLang="zh-CN" dirty="0"/>
          </a:p>
          <a:p>
            <a:r>
              <a:rPr lang="zh-CN" altLang="en-US" dirty="0"/>
              <a:t>蒙皮骨骼动画系统</a:t>
            </a:r>
            <a:endParaRPr lang="en-US" altLang="zh-CN" dirty="0"/>
          </a:p>
          <a:p>
            <a:r>
              <a:rPr lang="zh-CN" altLang="en-US" dirty="0"/>
              <a:t>阴影锥</a:t>
            </a:r>
            <a:endParaRPr lang="en-US" altLang="zh-CN" dirty="0"/>
          </a:p>
          <a:p>
            <a:r>
              <a:rPr lang="zh-CN" altLang="en-US" dirty="0"/>
              <a:t>地形</a:t>
            </a:r>
            <a:r>
              <a:rPr lang="en-US" altLang="zh-CN" dirty="0"/>
              <a:t>LOD</a:t>
            </a:r>
          </a:p>
          <a:p>
            <a:r>
              <a:rPr lang="zh-CN" altLang="en-US" dirty="0"/>
              <a:t>射线碰撞检测系统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02" y="789139"/>
            <a:ext cx="7952798" cy="5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7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公告板技术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面向视点的公告板</a:t>
            </a:r>
            <a:endParaRPr lang="en-US" altLang="zh-CN" dirty="0"/>
          </a:p>
          <a:p>
            <a:r>
              <a:rPr lang="zh-CN" altLang="en-US" dirty="0"/>
              <a:t>视平面对齐的公告板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矩阵变换</a:t>
            </a:r>
            <a:endParaRPr lang="en-US" altLang="zh-CN" dirty="0"/>
          </a:p>
        </p:txBody>
      </p:sp>
      <p:pic>
        <p:nvPicPr>
          <p:cNvPr id="2050" name="Picture 2" descr="QQ截图20160330174706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27" b="5247"/>
          <a:stretch/>
        </p:blipFill>
        <p:spPr bwMode="auto">
          <a:xfrm>
            <a:off x="8915401" y="3647794"/>
            <a:ext cx="3276600" cy="322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0"/>
            <a:ext cx="5486401" cy="3647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98197" y="3647794"/>
            <a:ext cx="3617204" cy="32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面向视点的公告板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5801" y="1756201"/>
            <a:ext cx="10816389" cy="480131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vUp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mView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_12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mView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_22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mView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_32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/* simpler, yet supposed-to-be less efficient *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D3DXMatrixLookAtRH(&amp;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m_vPos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vUp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 // Backward Direction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m_matWorld._41 = m_matWorld._42 = m_matWorld._43 = 0.0f;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D3DXMatrixTranspose(&amp;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/* optimized by doing manually */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m_vPos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D3DXVec3Normalize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D3DXVec3Normalize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D3DXVec3Cross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vUp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D3DXVECTOR3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D3DXVec3Cross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xaxis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_11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xaxis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_12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xaxis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_13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xaxis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_21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yaxis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_22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yaxis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_23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yaxis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_31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zaxis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_32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zaxis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_33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zaxis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/**/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_41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_42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_43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FD700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CDirect3D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FF8000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getInstance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()-&gt;</a:t>
            </a:r>
            <a:r>
              <a:rPr lang="en-US" altLang="zh-CN" dirty="0" err="1">
                <a:solidFill>
                  <a:srgbClr val="FF8000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SetTransform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BD63C5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D3DTS_WORLD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&amp;</a:t>
            </a:r>
            <a:r>
              <a:rPr lang="en-US" altLang="zh-CN" dirty="0" err="1">
                <a:solidFill>
                  <a:srgbClr val="BDB76B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highlight>
                <a:srgbClr val="1E1E1E"/>
              </a:highlight>
              <a:latin typeface="Fantasque Sans Mono" panose="020B0609020204030204" pitchFamily="49" charset="0"/>
            </a:endParaRPr>
          </a:p>
          <a:p>
            <a:r>
              <a:rPr lang="en-US" altLang="zh-CN" dirty="0">
                <a:solidFill>
                  <a:srgbClr val="FFD700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CDirect3D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FF8000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getInstance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()-&gt;</a:t>
            </a:r>
            <a:r>
              <a:rPr lang="en-US" altLang="zh-CN" dirty="0" err="1">
                <a:solidFill>
                  <a:srgbClr val="FF8000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DrawPrimitive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BD63C5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D3DPT_TRIANGLESTRIP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2</a:t>
            </a:r>
            <a:r>
              <a:rPr lang="en-US" altLang="zh-CN" dirty="0">
                <a:solidFill>
                  <a:srgbClr val="B4B4B4"/>
                </a:solidFill>
                <a:highlight>
                  <a:srgbClr val="1E1E1E"/>
                </a:highlight>
                <a:latin typeface="Fantasque Sans Mono" panose="020B0609020204030204" pitchFamily="49" charset="0"/>
              </a:rPr>
              <a:t>);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视平面对齐的公告板</a:t>
            </a:r>
            <a:endParaRPr lang="en-US" altLang="zh-CN" dirty="0">
              <a:solidFill>
                <a:srgbClr val="BDB76B"/>
              </a:solidFill>
              <a:highlight>
                <a:srgbClr val="1E1E1E"/>
              </a:highlight>
              <a:latin typeface="Fantasque Sans Mono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2715" y="2461140"/>
            <a:ext cx="11678653" cy="2585323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mView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_12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_32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_41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_42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_43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_22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1.f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D3DXMatrixTranspose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m_vPos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++)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_41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_42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_43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m_vPos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altLang="zh-CN" dirty="0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CDirect3D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getInstance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()-&gt;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SetTransform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D3DTS_WORLD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 err="1">
                <a:solidFill>
                  <a:srgbClr val="BDB7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m_matWorld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CDirect3D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getInstance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()-&gt;</a:t>
            </a:r>
            <a:r>
              <a:rPr lang="en-US" altLang="zh-CN" dirty="0" err="1">
                <a:solidFill>
                  <a:srgbClr val="FF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DrawPrimitive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BD63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D3DPT_TRIANGLESTRIP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5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视差贴图</a:t>
            </a:r>
            <a:r>
              <a:rPr lang="en-US" altLang="zh-CN" dirty="0"/>
              <a:t>(Parallax occlusion mapping)</a:t>
            </a:r>
            <a:r>
              <a:rPr lang="zh-CN" altLang="en-US" dirty="0"/>
              <a:t>模型</a:t>
            </a:r>
            <a:br>
              <a:rPr lang="en-US" altLang="zh-CN" dirty="0"/>
            </a:br>
            <a:r>
              <a:rPr lang="zh-CN" altLang="en-US" dirty="0"/>
              <a:t>与自阴影</a:t>
            </a:r>
          </a:p>
        </p:txBody>
      </p:sp>
      <p:pic>
        <p:nvPicPr>
          <p:cNvPr id="5123" name="Picture 3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08" y="3629025"/>
            <a:ext cx="1752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889" y="3629025"/>
            <a:ext cx="17430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345" y="3628798"/>
            <a:ext cx="1871036" cy="3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686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91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9" name="Picture 9" descr="wood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9666"/>
            <a:ext cx="18764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oodN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4989667"/>
            <a:ext cx="18764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woo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4989665"/>
            <a:ext cx="18764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2333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4210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33" name="图片 3" descr="Parallax Occlusion Mapp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54" y="1908265"/>
            <a:ext cx="7969292" cy="500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/>
          <a:lstStyle/>
          <a:p>
            <a:r>
              <a:rPr lang="en-US" altLang="zh-CN" dirty="0" err="1"/>
              <a:t>Shader</a:t>
            </a:r>
            <a:r>
              <a:rPr lang="en-US" altLang="zh-CN" dirty="0"/>
              <a:t> Programming (HLSL)</a:t>
            </a:r>
          </a:p>
          <a:p>
            <a:r>
              <a:rPr lang="zh-CN" altLang="en-US" dirty="0"/>
              <a:t>光照模型</a:t>
            </a:r>
            <a:endParaRPr lang="en-US" altLang="zh-CN" dirty="0"/>
          </a:p>
          <a:p>
            <a:r>
              <a:rPr lang="zh-CN" altLang="en-US" dirty="0"/>
              <a:t>法线贴图</a:t>
            </a:r>
            <a:endParaRPr lang="en-US" altLang="zh-CN" dirty="0"/>
          </a:p>
          <a:p>
            <a:r>
              <a:rPr lang="en-US" altLang="zh-CN" dirty="0"/>
              <a:t>Tricky Mathematics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7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uiExpand="1" build="p"/>
      <p:bldP spid="20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视差遮蔽贴图</a:t>
            </a:r>
            <a:r>
              <a:rPr lang="en-US" altLang="zh-CN" dirty="0"/>
              <a:t>(Parallax occlusion mapping)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5801" y="2065867"/>
            <a:ext cx="10074442" cy="4247317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// Steep Parallax Mapping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iTotal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vCur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vStep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CN" dirty="0" err="1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Vt</a:t>
            </a:r>
            <a:r>
              <a:rPr lang="zh-CN" altLang="en-US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反向延长线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tex2Dlod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spNH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float4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vCur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)).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fStep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cur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float2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fStep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fPrevH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fPrevH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iCnt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iTotal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fPrevH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fCurH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iCnt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++;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  }</a:t>
            </a:r>
            <a:endParaRPr lang="zh-CN" altLang="en-US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}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25780" y="4835856"/>
            <a:ext cx="7034463" cy="1477328"/>
          </a:xfrm>
          <a:prstGeom prst="rect">
            <a:avLst/>
          </a:prstGeom>
          <a:solidFill>
            <a:srgbClr val="1E1E1E"/>
          </a:solidFill>
        </p:spPr>
        <p:txBody>
          <a:bodyPr wrap="square" numCol="1" rtlCol="0">
            <a:spAutoFit/>
          </a:bodyPr>
          <a:lstStyle/>
          <a:p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// POM interpolation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fPrevDelta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Positive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fCurDelta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cur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cur</a:t>
            </a:r>
            <a:r>
              <a:rPr lang="en-US" altLang="zh-CN" dirty="0" err="1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7A6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// Negative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fWeight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fCurDelta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fPrevDelta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fCurDelta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 float2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vCur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vStep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fWeight</a:t>
            </a:r>
            <a:r>
              <a:rPr lang="en-US" altLang="zh-CN" dirty="0">
                <a:solidFill>
                  <a:srgbClr val="B4B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E1E"/>
                </a:highlight>
                <a:latin typeface="Fantasque Sans Mono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dirty="0">
              <a:solidFill>
                <a:srgbClr val="DCDC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1E1E1E"/>
              </a:highlight>
              <a:latin typeface="Fantasque Sans Mono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9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1439</TotalTime>
  <Words>2379</Words>
  <Application>Microsoft Office PowerPoint</Application>
  <PresentationFormat>宽屏</PresentationFormat>
  <Paragraphs>335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宋体</vt:lpstr>
      <vt:lpstr>Arial</vt:lpstr>
      <vt:lpstr>Calibri</vt:lpstr>
      <vt:lpstr>Calibri Light</vt:lpstr>
      <vt:lpstr>Consolas</vt:lpstr>
      <vt:lpstr>Fantasque Sans Mono</vt:lpstr>
      <vt:lpstr>Times New Roman</vt:lpstr>
      <vt:lpstr>天体</vt:lpstr>
      <vt:lpstr>三维游戏引擎的技术与实现</vt:lpstr>
      <vt:lpstr>游戏 = 引擎 + 内容</vt:lpstr>
      <vt:lpstr>PowerPoint 演示文稿</vt:lpstr>
      <vt:lpstr>引擎核心技术点</vt:lpstr>
      <vt:lpstr>公告板技术</vt:lpstr>
      <vt:lpstr>面向视点的公告板</vt:lpstr>
      <vt:lpstr>视平面对齐的公告板</vt:lpstr>
      <vt:lpstr>视差贴图(Parallax occlusion mapping)模型 与自阴影</vt:lpstr>
      <vt:lpstr>视差遮蔽贴图(Parallax occlusion mapping)</vt:lpstr>
      <vt:lpstr>软自阴影</vt:lpstr>
      <vt:lpstr>光照模型与法线贴图</vt:lpstr>
      <vt:lpstr>蒙皮骨骼动画系统</vt:lpstr>
      <vt:lpstr>阴影锥</vt:lpstr>
      <vt:lpstr>地形LOD</vt:lpstr>
      <vt:lpstr>射线碰撞检测系统</vt:lpstr>
      <vt:lpstr>PowerPoint 演示文稿</vt:lpstr>
      <vt:lpstr>PowerPoint 演示文稿</vt:lpstr>
      <vt:lpstr>PowerPoint 演示文稿</vt:lpstr>
      <vt:lpstr>性能分析</vt:lpstr>
      <vt:lpstr>性能分析</vt:lpstr>
      <vt:lpstr>三维游戏引擎的技术与实现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YunHsiao</dc:creator>
  <cp:lastModifiedBy>YunHsiao</cp:lastModifiedBy>
  <cp:revision>36</cp:revision>
  <dcterms:created xsi:type="dcterms:W3CDTF">2016-04-18T09:13:47Z</dcterms:created>
  <dcterms:modified xsi:type="dcterms:W3CDTF">2016-04-23T12:15:23Z</dcterms:modified>
</cp:coreProperties>
</file>